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5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23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81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04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04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51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3/14/2025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92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3/14/2025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07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3/14/2025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80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48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69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9000">
              <a:schemeClr val="accent4">
                <a:lumMod val="75000"/>
              </a:schemeClr>
            </a:gs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876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árvány barna és tengerkék">
            <a:extLst>
              <a:ext uri="{FF2B5EF4-FFF2-40B4-BE49-F238E27FC236}">
                <a16:creationId xmlns:a16="http://schemas.microsoft.com/office/drawing/2014/main" id="{2C30BEEB-50C4-80F1-994D-FF5A0A2D90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01" r="27310" b="1"/>
          <a:stretch/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8E0B1A8-5B1D-EF9E-5C3B-50B504B99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0287" y="1586836"/>
            <a:ext cx="6553200" cy="3871143"/>
          </a:xfrm>
        </p:spPr>
        <p:txBody>
          <a:bodyPr>
            <a:normAutofit fontScale="90000"/>
          </a:bodyPr>
          <a:lstStyle/>
          <a:p>
            <a:pPr algn="ctr"/>
            <a:r>
              <a:rPr lang="hu-H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Nők a programozásban</a:t>
            </a:r>
            <a:br>
              <a:rPr lang="hu-H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hu-H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u-H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Programozás női szemmel</a:t>
            </a:r>
            <a:br>
              <a:rPr lang="hu-H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1DB85E8-9FD9-8D31-006F-37FBA13B41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15880" y="4265507"/>
            <a:ext cx="5322013" cy="1005657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 programozás világa sokáig férfiak dominálta területnek tűnt, pedig az alapjait éppen nők rakták le. Kik voltak ők, és hogyan változott a szerepük az évek során?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992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15" name="Straight Connector 410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6" name="Straight Connector 410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17" name="Rectangle 4110">
            <a:extLst>
              <a:ext uri="{FF2B5EF4-FFF2-40B4-BE49-F238E27FC236}">
                <a16:creationId xmlns:a16="http://schemas.microsoft.com/office/drawing/2014/main" id="{2B692957-EB5C-4A98-B495-7D058D787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18" name="Straight Connector 4112">
            <a:extLst>
              <a:ext uri="{FF2B5EF4-FFF2-40B4-BE49-F238E27FC236}">
                <a16:creationId xmlns:a16="http://schemas.microsoft.com/office/drawing/2014/main" id="{EADFE7DF-2727-4F3E-B6CE-8DA0A70FC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44818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Susan Wojcicki, former YouTube CEO, dies at 56 from lung cancer">
            <a:extLst>
              <a:ext uri="{FF2B5EF4-FFF2-40B4-BE49-F238E27FC236}">
                <a16:creationId xmlns:a16="http://schemas.microsoft.com/office/drawing/2014/main" id="{01E95360-5BCC-05BB-F01B-D32CF3AC4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7" r="-1" b="27296"/>
          <a:stretch/>
        </p:blipFill>
        <p:spPr bwMode="auto">
          <a:xfrm>
            <a:off x="-1" y="2665508"/>
            <a:ext cx="4136091" cy="419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 descr="A képen személy, ruházat, Emberi arc, sál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F4973A3F-291E-2B16-4C25-42B6E4718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69" r="-2" b="-2"/>
          <a:stretch/>
        </p:blipFill>
        <p:spPr>
          <a:xfrm>
            <a:off x="4136091" y="2665508"/>
            <a:ext cx="4072218" cy="4192494"/>
          </a:xfrm>
          <a:prstGeom prst="rect">
            <a:avLst/>
          </a:prstGeom>
        </p:spPr>
      </p:pic>
      <p:pic>
        <p:nvPicPr>
          <p:cNvPr id="4102" name="Picture 6" descr="Radia Perlman | National Inventors Hall of Fame® Inductee">
            <a:extLst>
              <a:ext uri="{FF2B5EF4-FFF2-40B4-BE49-F238E27FC236}">
                <a16:creationId xmlns:a16="http://schemas.microsoft.com/office/drawing/2014/main" id="{00F0CB72-5E61-B7F5-18B8-2552DB1B1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7" r="1" b="23738"/>
          <a:stretch/>
        </p:blipFill>
        <p:spPr bwMode="auto">
          <a:xfrm>
            <a:off x="8191500" y="2665507"/>
            <a:ext cx="4000500" cy="419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4C424C2-B007-6498-9BB9-969BAEA5E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97" y="909946"/>
            <a:ext cx="10696575" cy="7574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Kik ma a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legismertebb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női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programozók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4783FF9-8D35-2FBA-2BEE-6BEF58481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693457"/>
            <a:ext cx="10163175" cy="81964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Susan Wojcicki (ex-YouTube CEO), Fei-Fei Li (AI-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kutató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vagy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Radia Perlman (a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hálózatok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anyja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 mind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olyan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nők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akik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 modern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informatika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formálói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közé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tartoznak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AutoShape 4" descr="Fei-Fei Li | Stanford HAI">
            <a:extLst>
              <a:ext uri="{FF2B5EF4-FFF2-40B4-BE49-F238E27FC236}">
                <a16:creationId xmlns:a16="http://schemas.microsoft.com/office/drawing/2014/main" id="{7EB63AF6-B43E-1D75-8CF7-DAD6F26BF1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5" name="AutoShape 8" descr="Fei-Fei Li | Stanford HAI">
            <a:extLst>
              <a:ext uri="{FF2B5EF4-FFF2-40B4-BE49-F238E27FC236}">
                <a16:creationId xmlns:a16="http://schemas.microsoft.com/office/drawing/2014/main" id="{21A1B326-004A-BF2F-AC2D-3C9866BA0F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6" name="AutoShape 10" descr="Fei-Fei Li | Stanford HAI">
            <a:extLst>
              <a:ext uri="{FF2B5EF4-FFF2-40B4-BE49-F238E27FC236}">
                <a16:creationId xmlns:a16="http://schemas.microsoft.com/office/drawing/2014/main" id="{511C4C4B-71FA-965B-C284-720235E961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7" name="AutoShape 12" descr="Fei-Fei Li | Stanford HAI">
            <a:extLst>
              <a:ext uri="{FF2B5EF4-FFF2-40B4-BE49-F238E27FC236}">
                <a16:creationId xmlns:a16="http://schemas.microsoft.com/office/drawing/2014/main" id="{287C64E4-A25F-44C1-1890-F308392003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51169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000">
              <a:schemeClr val="accent4">
                <a:lumMod val="75000"/>
              </a:schemeClr>
            </a:gs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40" name="Straight Connector 513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2" name="Straight Connector 514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A5DD5E4-028B-36BC-19AF-F404BA3E8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2630" y="448181"/>
            <a:ext cx="7445661" cy="114693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Milyen</a:t>
            </a:r>
            <a:r>
              <a:rPr lang="en-US" sz="3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kihívásokkal</a:t>
            </a:r>
            <a:r>
              <a:rPr lang="en-US" sz="3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néznek</a:t>
            </a:r>
            <a:r>
              <a:rPr lang="en-US" sz="3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szembe</a:t>
            </a:r>
            <a:r>
              <a:rPr lang="en-US" sz="3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 a </a:t>
            </a:r>
            <a:r>
              <a:rPr lang="en-US" sz="3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női</a:t>
            </a:r>
            <a:r>
              <a:rPr lang="en-US" sz="3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programozók</a:t>
            </a:r>
            <a:r>
              <a:rPr lang="en-US" sz="3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81EEA7-E35C-2DB6-4C39-6BFBC3656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0634" y="661358"/>
            <a:ext cx="2228409" cy="561331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Bár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egyre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több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nő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lép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be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az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IT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világába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még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mindig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akadályokba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ütköznek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: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alacsonyabb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bérezés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kevesebb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vezetői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lehetőség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és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 „bro culture”,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amely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sok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techcéget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jellemez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</a:t>
            </a:r>
          </a:p>
        </p:txBody>
      </p:sp>
      <p:cxnSp>
        <p:nvCxnSpPr>
          <p:cNvPr id="5146" name="Straight Connector 5145">
            <a:extLst>
              <a:ext uri="{FF2B5EF4-FFF2-40B4-BE49-F238E27FC236}">
                <a16:creationId xmlns:a16="http://schemas.microsoft.com/office/drawing/2014/main" id="{F9600FFC-92AF-4AD3-9595-B0E23476B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195590" y="661358"/>
            <a:ext cx="0" cy="576072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5 Useful Ideas To Successfully Manage Bro Culture At Work In 2025">
            <a:extLst>
              <a:ext uri="{FF2B5EF4-FFF2-40B4-BE49-F238E27FC236}">
                <a16:creationId xmlns:a16="http://schemas.microsoft.com/office/drawing/2014/main" id="{B3111FD5-DF98-B81F-76F5-AC0B62579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" t="5759"/>
          <a:stretch/>
        </p:blipFill>
        <p:spPr bwMode="auto">
          <a:xfrm>
            <a:off x="3272541" y="1093487"/>
            <a:ext cx="10043140" cy="564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082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8C67BA1-AF50-C1AD-C12C-E4CEEA31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Miért jó, ha több nő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programozik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5EA8A8D-DCD8-DCE7-B2D2-F5B83DECE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 sokszínű csapatok jobb megoldásokat hoznak létre. A női programozók olyan nézőpontokat hoznak be, amelyek új innovációkat eredményezhetnek – például az AI etikája vagy az inkluzív technológia területén.</a:t>
            </a:r>
          </a:p>
          <a:p>
            <a:endParaRPr lang="hu-H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3383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51" name="Straight Connector 615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3" name="Straight Connector 615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155" name="Rectangle 615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What Is Mentoring?">
            <a:extLst>
              <a:ext uri="{FF2B5EF4-FFF2-40B4-BE49-F238E27FC236}">
                <a16:creationId xmlns:a16="http://schemas.microsoft.com/office/drawing/2014/main" id="{584EB4E5-E17F-4A83-F930-75A868104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8" b="153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7" name="Rectangle 6156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2152DA2-35C1-E052-4EC0-5910BA9CA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2244909"/>
            <a:ext cx="4693473" cy="3954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Inspiráció</a:t>
            </a:r>
            <a:r>
              <a:rPr lang="en-US" sz="5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n-US" sz="5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következő</a:t>
            </a:r>
            <a:r>
              <a:rPr lang="en-US" sz="5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5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generációnak</a:t>
            </a:r>
            <a:endParaRPr lang="en-US" sz="5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76A0620-F23C-4083-90D7-4D1171AB2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936" y="163508"/>
            <a:ext cx="5819775" cy="125048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már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rengeteg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mentorprogram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segíti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lányokat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és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nőket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programozás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elsajátításában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Minél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több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nő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lát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példaképeket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ezen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területen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annál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többen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fognak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belépni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ebbe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világba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</a:t>
            </a:r>
          </a:p>
        </p:txBody>
      </p:sp>
      <p:cxnSp>
        <p:nvCxnSpPr>
          <p:cNvPr id="6159" name="Straight Connector 6158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14478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172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000">
              <a:schemeClr val="accent4">
                <a:lumMod val="75000"/>
              </a:schemeClr>
            </a:gs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5" name="Straight Connector 717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Straight Connector 7176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179" name="Rectangle 717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Industry of the future | SPIE">
            <a:extLst>
              <a:ext uri="{FF2B5EF4-FFF2-40B4-BE49-F238E27FC236}">
                <a16:creationId xmlns:a16="http://schemas.microsoft.com/office/drawing/2014/main" id="{3936EE8F-E9BA-2D62-1CDF-C1CFEF3EE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" r="37283"/>
          <a:stretch/>
        </p:blipFill>
        <p:spPr bwMode="auto">
          <a:xfrm>
            <a:off x="6326272" y="10"/>
            <a:ext cx="586572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4A4DD25-0C05-6CDF-EE20-C585FFD81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908651"/>
            <a:ext cx="4937004" cy="40586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5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en-US" sz="55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jövő</a:t>
            </a:r>
            <a:r>
              <a:rPr lang="en-US" sz="55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55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női</a:t>
            </a:r>
            <a:r>
              <a:rPr lang="en-US" sz="55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55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programozói</a:t>
            </a:r>
            <a:endParaRPr lang="en-US" sz="55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6019958-D1A3-12D3-5C36-1E3D386C2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400" y="3429000"/>
            <a:ext cx="4172757" cy="2520349"/>
          </a:xfr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28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Hogyan</a:t>
            </a: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fog </a:t>
            </a:r>
            <a:r>
              <a:rPr lang="en-US" sz="28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kinézni</a:t>
            </a: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 </a:t>
            </a:r>
            <a:r>
              <a:rPr lang="en-US" sz="28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jövő</a:t>
            </a: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? Ha </a:t>
            </a:r>
            <a:r>
              <a:rPr lang="en-US" sz="28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több</a:t>
            </a: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nő</a:t>
            </a: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kerül</a:t>
            </a: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be </a:t>
            </a:r>
            <a:r>
              <a:rPr lang="en-US" sz="28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az</a:t>
            </a: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IT </a:t>
            </a:r>
            <a:r>
              <a:rPr lang="en-US" sz="28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szektorba</a:t>
            </a: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en-US" sz="28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az</a:t>
            </a: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nemcsak</a:t>
            </a: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igazságosabb</a:t>
            </a: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en-US" sz="28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hanem</a:t>
            </a: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produktívabb</a:t>
            </a: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és</a:t>
            </a: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kreatívabb</a:t>
            </a: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technológiai</a:t>
            </a: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fejlődést</a:t>
            </a: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is </a:t>
            </a:r>
            <a:r>
              <a:rPr lang="en-US" sz="28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eredményezhet</a:t>
            </a:r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181" name="Straight Connector 718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970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000">
              <a:schemeClr val="accent4">
                <a:lumMod val="75000"/>
              </a:schemeClr>
            </a:gs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3C3EFEB-81D9-08FD-3358-2B6951D2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2" y="960594"/>
            <a:ext cx="5828114" cy="49368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Összegzés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A </a:t>
            </a:r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kód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nem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ismer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nemeket</a:t>
            </a:r>
            <a:endParaRPr lang="en-US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1D2B487-C1FE-69F0-6BFD-25C6E9632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2185" y="1390650"/>
            <a:ext cx="3019423" cy="4076700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 </a:t>
            </a:r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programozás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nem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férfi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vagy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női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szakma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– </a:t>
            </a:r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ez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egy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univerzális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nyelv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amelyet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mindenki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megtanulhat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 Az </a:t>
            </a:r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informatika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világának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szüksége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van a </a:t>
            </a:r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női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gondolkodásra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hogy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egyenlőbb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és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igazságosabb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technológiai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jövőt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építsünk</a:t>
            </a:r>
            <a:r>
              <a:rPr lang="en-US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</a:t>
            </a:r>
          </a:p>
          <a:p>
            <a:endParaRPr lang="en-US" dirty="0">
              <a:solidFill>
                <a:schemeClr val="bg2"/>
              </a:solidFill>
              <a:latin typeface="+mj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A98CE3-81A7-4FFE-A047-9AA65998D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315200" y="1733549"/>
            <a:ext cx="0" cy="339090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465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da Lovelace, the First Tech Visionary | The New Yorker">
            <a:extLst>
              <a:ext uri="{FF2B5EF4-FFF2-40B4-BE49-F238E27FC236}">
                <a16:creationId xmlns:a16="http://schemas.microsoft.com/office/drawing/2014/main" id="{AD5051CE-DCEE-50C3-30D8-83A88DBB9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14000"/>
          <a:stretch/>
        </p:blipFill>
        <p:spPr bwMode="auto">
          <a:xfrm>
            <a:off x="20" y="-1"/>
            <a:ext cx="466342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C5E93B4-5E1C-2855-62C3-962C0D5AE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914400"/>
            <a:ext cx="6236208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Egy grófnő, aki megelőzte a korát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8877D7C-BD43-5568-255E-8FD4B6842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1400" y="2916936"/>
            <a:ext cx="6236208" cy="3941064"/>
          </a:xfrm>
        </p:spPr>
        <p:txBody>
          <a:bodyPr>
            <a:normAutofit/>
          </a:bodyPr>
          <a:lstStyle/>
          <a:p>
            <a:r>
              <a:rPr lang="hu-H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Ada </a:t>
            </a:r>
            <a:r>
              <a:rPr lang="hu-HU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Lovelace</a:t>
            </a:r>
            <a:r>
              <a:rPr lang="hu-H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nem egyszerűen egy matematikus volt – ő írta az első algoritmust, amit egy gép valaha futtatott volna. 1843-ban már olyan elveken gondolkodott, amelyek ma az informatika alapját képezik.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6871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941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5" name="Straight Connector 205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Joan Clarke – Cryptanalyst and numismatist">
            <a:extLst>
              <a:ext uri="{FF2B5EF4-FFF2-40B4-BE49-F238E27FC236}">
                <a16:creationId xmlns:a16="http://schemas.microsoft.com/office/drawing/2014/main" id="{6A391957-1785-F0ED-043A-E4D8E30A9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46" b="3"/>
          <a:stretch/>
        </p:blipFill>
        <p:spPr bwMode="auto">
          <a:xfrm>
            <a:off x="7306236" y="902448"/>
            <a:ext cx="4085664" cy="505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DEA1AE3-850D-EDF2-F487-6559B2B0B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151083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Kódfejtő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nők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háborúban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358B555-5A88-CB7D-9DBB-6DB94E414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219183"/>
            <a:ext cx="6151083" cy="375381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 II.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világháború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alatt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 Bletchley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Parkban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rengeteg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nő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dolgozott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kódfejtőként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például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Joan Clarke,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aki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Alan Turing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mellett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segített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feltörni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az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Enigma-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kódot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 Ha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ők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nincsenek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a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háború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évekkel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tovább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tarthatott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volna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</a:t>
            </a:r>
          </a:p>
        </p:txBody>
      </p: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Straight Connector 2062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095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90" name="Straight Connector 308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1" name="Straight Connector 308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92" name="Rectangle 3084">
            <a:extLst>
              <a:ext uri="{FF2B5EF4-FFF2-40B4-BE49-F238E27FC236}">
                <a16:creationId xmlns:a16="http://schemas.microsoft.com/office/drawing/2014/main" id="{C3D0AD61-C4EE-4A0B-8733-BAE046F63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93" name="Straight Connector 3086">
            <a:extLst>
              <a:ext uri="{FF2B5EF4-FFF2-40B4-BE49-F238E27FC236}">
                <a16:creationId xmlns:a16="http://schemas.microsoft.com/office/drawing/2014/main" id="{8916C3E3-8382-46AB-88B8-8CAE8FF28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9" name="Straight Connector 3088">
            <a:extLst>
              <a:ext uri="{FF2B5EF4-FFF2-40B4-BE49-F238E27FC236}">
                <a16:creationId xmlns:a16="http://schemas.microsoft.com/office/drawing/2014/main" id="{066B2F53-52E2-4B53-BAF3-FCB37CD9E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Katherine Johnson Biography - NASA">
            <a:extLst>
              <a:ext uri="{FF2B5EF4-FFF2-40B4-BE49-F238E27FC236}">
                <a16:creationId xmlns:a16="http://schemas.microsoft.com/office/drawing/2014/main" id="{D53B5939-1546-BCE3-407A-D8CA6602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1201" y="2156344"/>
            <a:ext cx="2466365" cy="372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orothy Johnson Vaughan (1910-2008) •">
            <a:extLst>
              <a:ext uri="{FF2B5EF4-FFF2-40B4-BE49-F238E27FC236}">
                <a16:creationId xmlns:a16="http://schemas.microsoft.com/office/drawing/2014/main" id="{1E801472-6384-FC55-9AEA-53AECEABF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84" y="2156344"/>
            <a:ext cx="2689734" cy="372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252200A-52F3-AF9F-6C3B-AEC680BED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7"/>
            <a:ext cx="10691813" cy="137636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Egy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rejtett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amely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elindította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az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űrkorszakot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550DEDE-82C4-0FD6-79B5-85A7DFE0E56C}"/>
              </a:ext>
            </a:extLst>
          </p:cNvPr>
          <p:cNvSpPr txBox="1"/>
          <p:nvPr/>
        </p:nvSpPr>
        <p:spPr>
          <a:xfrm>
            <a:off x="6622302" y="2067247"/>
            <a:ext cx="4769598" cy="3881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Az 1960-as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években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 NASA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fekete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női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matematikusai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például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Katherine Johnson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és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Dorothy Vaughan,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kulcsszerepet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játszottak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az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űrversenyben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 Az ő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számításaik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tették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lehetővé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hogy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az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első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amerikai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űrhajósok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biztonságban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eljussanak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az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űrbe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és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vissza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706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3" name="Straight Connector 410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Straight Connector 410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Grace Hopper | National Women's History Museum">
            <a:extLst>
              <a:ext uri="{FF2B5EF4-FFF2-40B4-BE49-F238E27FC236}">
                <a16:creationId xmlns:a16="http://schemas.microsoft.com/office/drawing/2014/main" id="{EE0355B8-C896-9A1A-774F-32FE9A0E8CCA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0" r="14650"/>
          <a:stretch/>
        </p:blipFill>
        <p:spPr bwMode="auto">
          <a:xfrm>
            <a:off x="7583424" y="10"/>
            <a:ext cx="460857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870F603-6B49-4132-B2D5-DC493AED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13" y="1276980"/>
            <a:ext cx="6239599" cy="130759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en-US" sz="4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programozás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anyja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Grace Hopper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4B89902A-8939-ECF2-FB9C-EE579A802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464" y="3137649"/>
            <a:ext cx="6239599" cy="39410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Grace Hopper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nem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csak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az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első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programozók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egyike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volt,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hanem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ő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fejlesztette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ki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az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első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fordítóprogramot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is,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ami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lehetővé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tette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kód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egyszerűsítését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 Neki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köszönhetjük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 ma is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használt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programozási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nyelvek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egyik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ősét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a COBOL-t.</a:t>
            </a:r>
          </a:p>
        </p:txBody>
      </p:sp>
      <p:cxnSp>
        <p:nvCxnSpPr>
          <p:cNvPr id="4109" name="Straight Connector 4108">
            <a:extLst>
              <a:ext uri="{FF2B5EF4-FFF2-40B4-BE49-F238E27FC236}">
                <a16:creationId xmlns:a16="http://schemas.microsoft.com/office/drawing/2014/main" id="{3815BE95-1337-20E2-B2EF-5DA486F72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788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7" name="Straight Connector 512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9" name="Straight Connector 512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Margaret Hamilton (software engineer) - Wikipedia">
            <a:extLst>
              <a:ext uri="{FF2B5EF4-FFF2-40B4-BE49-F238E27FC236}">
                <a16:creationId xmlns:a16="http://schemas.microsoft.com/office/drawing/2014/main" id="{FCD55E3A-59B7-02A1-6ABF-DF18B362F926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0" b="-1"/>
          <a:stretch/>
        </p:blipFill>
        <p:spPr bwMode="auto">
          <a:xfrm>
            <a:off x="712312" y="749808"/>
            <a:ext cx="3950208" cy="541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BBED3D9-357F-096D-DB41-B96B330D7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914400"/>
            <a:ext cx="6236208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Az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első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szoftvermérnök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45FC8F4-5673-3721-4874-CDB2B80E4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48656" y="2221992"/>
            <a:ext cx="6236208" cy="3941064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Margaret Hamilton a NASA Apollo-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programján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dolgozott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és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ő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fejlesztette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ki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azt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szoftvert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amely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lehetővé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tette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az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ember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Holdra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szállását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Nemcsak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egy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programozási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megoldást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adott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világnak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hanem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 „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szoftvermérnök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”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kifejezést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is.</a:t>
            </a:r>
          </a:p>
        </p:txBody>
      </p:sp>
      <p:cxnSp>
        <p:nvCxnSpPr>
          <p:cNvPr id="5133" name="Straight Connector 513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9240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452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59" name="Rectangle 105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Women shaping the future of coding | Code Week">
            <a:extLst>
              <a:ext uri="{FF2B5EF4-FFF2-40B4-BE49-F238E27FC236}">
                <a16:creationId xmlns:a16="http://schemas.microsoft.com/office/drawing/2014/main" id="{1A1AE975-DB50-2A00-AB0A-A5C92761A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" r="9091" b="7835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8" name="Rectangle 1062">
            <a:extLst>
              <a:ext uri="{FF2B5EF4-FFF2-40B4-BE49-F238E27FC236}">
                <a16:creationId xmlns:a16="http://schemas.microsoft.com/office/drawing/2014/main" id="{D21F66AB-6D67-4C86-A415-0B6E4EEC5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23811" y="423809"/>
            <a:ext cx="6858002" cy="601038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1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6CD2FA1-4F00-2951-7AF2-735CCBCA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6" y="908651"/>
            <a:ext cx="5230366" cy="40054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3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Miért</a:t>
            </a:r>
            <a:r>
              <a:rPr lang="en-US" sz="4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3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tűntek</a:t>
            </a:r>
            <a:r>
              <a:rPr lang="en-US" sz="4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3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</a:t>
            </a:r>
            <a:r>
              <a:rPr lang="en-US" sz="4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n-US" sz="43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nők</a:t>
            </a:r>
            <a:r>
              <a:rPr lang="en-US" sz="4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n-US" sz="43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programozásból</a:t>
            </a:r>
            <a:r>
              <a:rPr lang="en-US" sz="4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br>
              <a:rPr lang="en-US" sz="4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4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DC277DA-D36B-FB70-19C2-E44A169C7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313785" y="4208452"/>
            <a:ext cx="5720185" cy="195535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Az 1980-as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évektől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nők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aránya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csökkenni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kezdett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az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informatikában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Vajon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miért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? A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számítógépek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egyre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inkább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férfiak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játékává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váltak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és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kultúra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elkezdte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elhitetni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hogy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programozás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„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nem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női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munka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”.</a:t>
            </a:r>
          </a:p>
        </p:txBody>
      </p:sp>
      <p:cxnSp>
        <p:nvCxnSpPr>
          <p:cNvPr id="1069" name="Straight Connector 1064">
            <a:extLst>
              <a:ext uri="{FF2B5EF4-FFF2-40B4-BE49-F238E27FC236}">
                <a16:creationId xmlns:a16="http://schemas.microsoft.com/office/drawing/2014/main" id="{0B66F5E1-B07D-4718-F4B4-5FCE4B7E8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9006" y="727509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596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3" name="Straight Connector 2062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58817" y="2454085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Profile for Women Who Code">
            <a:extLst>
              <a:ext uri="{FF2B5EF4-FFF2-40B4-BE49-F238E27FC236}">
                <a16:creationId xmlns:a16="http://schemas.microsoft.com/office/drawing/2014/main" id="{9E3F0CA9-E5CF-0BDD-A0D5-77C6B8C6D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9934" y="2696300"/>
            <a:ext cx="3435422" cy="343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irls Who Code — STEM Forward">
            <a:extLst>
              <a:ext uri="{FF2B5EF4-FFF2-40B4-BE49-F238E27FC236}">
                <a16:creationId xmlns:a16="http://schemas.microsoft.com/office/drawing/2014/main" id="{DAD970F3-38F3-F3AB-1E7C-BAC0919CB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0577" y="2696300"/>
            <a:ext cx="3435422" cy="343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C3D258D-0CE8-7CC7-F1D5-EF24A4664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529049"/>
            <a:ext cx="10791266" cy="11632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Visszatérő</a:t>
            </a:r>
            <a:r>
              <a:rPr lang="en-US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erő</a:t>
            </a:r>
            <a:r>
              <a:rPr lang="en-US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A </a:t>
            </a:r>
            <a:r>
              <a:rPr lang="en-US" sz="3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női</a:t>
            </a:r>
            <a:r>
              <a:rPr lang="en-US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programozók</a:t>
            </a:r>
            <a:r>
              <a:rPr lang="en-US" sz="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reneszánsza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F6D0915-B9D3-20B3-E689-384725339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0" y="1696504"/>
            <a:ext cx="10791266" cy="682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Az </a:t>
            </a:r>
            <a:r>
              <a:rPr lang="en-US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elmúlt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években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egyre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több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nő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tér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vissza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 </a:t>
            </a:r>
            <a:r>
              <a:rPr lang="en-US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programozáshoz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 </a:t>
            </a:r>
            <a:r>
              <a:rPr lang="en-US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Programok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mint a Girls Who Code </a:t>
            </a:r>
            <a:r>
              <a:rPr lang="en-US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vagy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 Women Who Code, </a:t>
            </a:r>
            <a:r>
              <a:rPr lang="en-US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segítenek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lebontani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 </a:t>
            </a:r>
            <a:r>
              <a:rPr lang="en-US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technológiai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világ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kapuit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</a:t>
            </a:r>
          </a:p>
          <a:p>
            <a:pPr algn="ctr">
              <a:lnSpc>
                <a:spcPct val="100000"/>
              </a:lnSpc>
            </a:pPr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4076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94" name="Straight Connector 309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Straight Connector 309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98" name="Rectangle 3097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00" name="Straight Connector 3099">
            <a:extLst>
              <a:ext uri="{FF2B5EF4-FFF2-40B4-BE49-F238E27FC236}">
                <a16:creationId xmlns:a16="http://schemas.microsoft.com/office/drawing/2014/main" id="{5431863F-9EC6-47DD-9DC5-E7970365B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50713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Whitney Wolfe Herd - Wikipedia">
            <a:extLst>
              <a:ext uri="{FF2B5EF4-FFF2-40B4-BE49-F238E27FC236}">
                <a16:creationId xmlns:a16="http://schemas.microsoft.com/office/drawing/2014/main" id="{95D47C52-CDCF-4F27-A55C-70517C8AB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9" r="8646" b="-4"/>
          <a:stretch/>
        </p:blipFill>
        <p:spPr bwMode="auto">
          <a:xfrm>
            <a:off x="4867132" y="723900"/>
            <a:ext cx="3281647" cy="541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hma Saujani - Wikipedia">
            <a:extLst>
              <a:ext uri="{FF2B5EF4-FFF2-40B4-BE49-F238E27FC236}">
                <a16:creationId xmlns:a16="http://schemas.microsoft.com/office/drawing/2014/main" id="{BD88FD4B-5216-7A96-F5DD-115C3082F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0" r="-4" b="-4"/>
          <a:stretch/>
        </p:blipFill>
        <p:spPr bwMode="auto">
          <a:xfrm>
            <a:off x="8144284" y="723900"/>
            <a:ext cx="3244775" cy="541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52A3123-10FC-B100-A6D5-5FD151D58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09423"/>
            <a:ext cx="3658378" cy="37352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Nők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startup 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világban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56BE116-38A8-4A0F-C2B9-1065400D4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3090" y="3248449"/>
            <a:ext cx="3571818" cy="270012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technológiai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startupok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világában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is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egyre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több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női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vezető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jelenik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meg.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Például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Reshma Saujani,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aki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megalapította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 Girls Who Code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mozgalmat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vagy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Whitney Wolfe Herd, a Bumble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társkereső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app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alapítója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6437953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C5153D8293DA684784F7EA104E96B645" ma:contentTypeVersion="5" ma:contentTypeDescription="Új dokumentum létrehozása." ma:contentTypeScope="" ma:versionID="e791dae2c5ff3f77eda88fe8be67898a">
  <xsd:schema xmlns:xsd="http://www.w3.org/2001/XMLSchema" xmlns:xs="http://www.w3.org/2001/XMLSchema" xmlns:p="http://schemas.microsoft.com/office/2006/metadata/properties" xmlns:ns3="48e2773a-2fde-4603-ba56-b9b23ab1d298" targetNamespace="http://schemas.microsoft.com/office/2006/metadata/properties" ma:root="true" ma:fieldsID="87156129701528ffe62abc78488263cc" ns3:_="">
    <xsd:import namespace="48e2773a-2fde-4603-ba56-b9b23ab1d298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e2773a-2fde-4603-ba56-b9b23ab1d29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333571-BACA-485D-8AEB-01316C9807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e2773a-2fde-4603-ba56-b9b23ab1d2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DCF134-CC14-487C-8DE8-AED21F5A6C79}">
  <ds:schemaRefs>
    <ds:schemaRef ds:uri="48e2773a-2fde-4603-ba56-b9b23ab1d298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5328E25-293C-483B-B493-A2A41F7B0E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605</Words>
  <Application>Microsoft Office PowerPoint</Application>
  <PresentationFormat>Szélesvásznú</PresentationFormat>
  <Paragraphs>30</Paragraphs>
  <Slides>15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19" baseType="lpstr">
      <vt:lpstr>Arial</vt:lpstr>
      <vt:lpstr>Calisto MT</vt:lpstr>
      <vt:lpstr>Univers Condensed</vt:lpstr>
      <vt:lpstr>ChronicleVTI</vt:lpstr>
      <vt:lpstr>Nők a programozásban  Programozás női szemmel  </vt:lpstr>
      <vt:lpstr>Egy grófnő, aki megelőzte a korát</vt:lpstr>
      <vt:lpstr>Kódfejtő nők a háborúban</vt:lpstr>
      <vt:lpstr>Egy rejtett csapat, amely elindította az űrkorszakot</vt:lpstr>
      <vt:lpstr>A programozás anyja – Grace Hopper</vt:lpstr>
      <vt:lpstr>Az első szoftvermérnök</vt:lpstr>
      <vt:lpstr>Miért tűntek el a nők a programozásból? </vt:lpstr>
      <vt:lpstr>Visszatérő erő – A női programozók reneszánsza</vt:lpstr>
      <vt:lpstr>Nők a startup világban</vt:lpstr>
      <vt:lpstr>Kik ma a legismertebb női programozók?</vt:lpstr>
      <vt:lpstr>Milyen kihívásokkal néznek szembe ma a női programozók?</vt:lpstr>
      <vt:lpstr>Miért jó, ha több nő programozik?</vt:lpstr>
      <vt:lpstr>Inspiráció a következő generációnak</vt:lpstr>
      <vt:lpstr>A jövő női programozói</vt:lpstr>
      <vt:lpstr>Összegzés – A kód nem ismer nemeket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Erdei Bence</dc:creator>
  <cp:lastModifiedBy>Erdei Bence</cp:lastModifiedBy>
  <cp:revision>2</cp:revision>
  <dcterms:created xsi:type="dcterms:W3CDTF">2025-03-13T16:40:35Z</dcterms:created>
  <dcterms:modified xsi:type="dcterms:W3CDTF">2025-03-15T00:47:08Z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0x010100C5153D8293DA684784F7EA104E96B645</vt:lpwstr>
  </property>
</Properties>
</file>